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62" r:id="rId3"/>
    <p:sldId id="257" r:id="rId4"/>
    <p:sldId id="258" r:id="rId5"/>
    <p:sldId id="279" r:id="rId6"/>
    <p:sldId id="280" r:id="rId7"/>
    <p:sldId id="281" r:id="rId8"/>
    <p:sldId id="277" r:id="rId9"/>
    <p:sldId id="282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2"/>
            <p14:sldId id="257"/>
            <p14:sldId id="258"/>
            <p14:sldId id="279"/>
            <p14:sldId id="280"/>
            <p14:sldId id="281"/>
            <p14:sldId id="277"/>
            <p14:sldId id="282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F49C4E"/>
    <a:srgbClr val="1B4686"/>
    <a:srgbClr val="ED6F9C"/>
    <a:srgbClr val="A27DB6"/>
    <a:srgbClr val="5F95CF"/>
    <a:srgbClr val="FCC13F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9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9201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190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62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4283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8816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2114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5866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3113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9381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1898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3960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485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516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6299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6620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8639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9487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00881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954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8352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37219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704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94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32991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3536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3988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19477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29508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06810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49623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37130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44777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369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79516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99092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26847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385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0396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07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8232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 err="1"/>
              <a:t>imperatives</a:t>
            </a:r>
            <a:r>
              <a:rPr lang="pl-PL" dirty="0"/>
              <a:t> &amp;</a:t>
            </a:r>
            <a:br>
              <a:rPr lang="pl-PL" dirty="0"/>
            </a:br>
            <a:r>
              <a:rPr lang="pl-PL" i="1" dirty="0" err="1"/>
              <a:t>must</a:t>
            </a:r>
            <a:r>
              <a:rPr lang="pl-PL" i="1" dirty="0"/>
              <a:t> / </a:t>
            </a:r>
            <a:r>
              <a:rPr lang="pl-PL" i="1" dirty="0" err="1"/>
              <a:t>mustn’t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30465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imperative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can have a similar use.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imperatives 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imperatives in the positive and negative.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with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 important things about pronunciation.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FF4D9BDE-DE13-4AA5-ADE0-9DEC8792372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imperatives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61" y="1013331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937378" y="1033466"/>
            <a:ext cx="1396080" cy="970423"/>
          </a:xfrm>
          <a:prstGeom prst="wedgeRoundRectCallout">
            <a:avLst>
              <a:gd name="adj1" fmla="val -64216"/>
              <a:gd name="adj2" fmla="val 3135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Turn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page 31 in your books.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287" y="2588421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855267" y="2588422"/>
            <a:ext cx="2141346" cy="970422"/>
          </a:xfrm>
          <a:prstGeom prst="wedgeRoundRectCallout">
            <a:avLst>
              <a:gd name="adj1" fmla="val 5734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take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photos in the museum.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935" y="944976"/>
            <a:ext cx="1239894" cy="1239894"/>
          </a:xfrm>
          <a:prstGeom prst="rect">
            <a:avLst/>
          </a:prstGeom>
        </p:spPr>
      </p:pic>
      <p:sp>
        <p:nvSpPr>
          <p:cNvPr id="33" name="Rounded Rectangular Callout 32"/>
          <p:cNvSpPr/>
          <p:nvPr/>
        </p:nvSpPr>
        <p:spPr>
          <a:xfrm>
            <a:off x="9422739" y="1074489"/>
            <a:ext cx="2012681" cy="864609"/>
          </a:xfrm>
          <a:prstGeom prst="wedgeRoundRectCallout">
            <a:avLst>
              <a:gd name="adj1" fmla="val -65032"/>
              <a:gd name="adj2" fmla="val 53979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speak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Spanish in class.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077" y="1013007"/>
            <a:ext cx="1239894" cy="1200059"/>
          </a:xfrm>
          <a:prstGeom prst="rect">
            <a:avLst/>
          </a:prstGeom>
        </p:spPr>
      </p:pic>
      <p:sp>
        <p:nvSpPr>
          <p:cNvPr id="38" name="Rounded Rectangular Callout 37"/>
          <p:cNvSpPr/>
          <p:nvPr/>
        </p:nvSpPr>
        <p:spPr>
          <a:xfrm>
            <a:off x="5266248" y="1179593"/>
            <a:ext cx="2103599" cy="744251"/>
          </a:xfrm>
          <a:prstGeom prst="wedgeRoundRectCallout">
            <a:avLst>
              <a:gd name="adj1" fmla="val -62585"/>
              <a:gd name="adj2" fmla="val 2433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buy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ticket for the train.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342" y="2464384"/>
            <a:ext cx="1232746" cy="1232746"/>
          </a:xfrm>
          <a:prstGeom prst="rect">
            <a:avLst/>
          </a:prstGeom>
        </p:spPr>
      </p:pic>
      <p:sp>
        <p:nvSpPr>
          <p:cNvPr id="40" name="Rounded Rectangular Callout 39"/>
          <p:cNvSpPr/>
          <p:nvPr/>
        </p:nvSpPr>
        <p:spPr>
          <a:xfrm>
            <a:off x="5469978" y="2256121"/>
            <a:ext cx="4171388" cy="762915"/>
          </a:xfrm>
          <a:prstGeom prst="wedgeRoundRectCallout">
            <a:avLst>
              <a:gd name="adj1" fmla="val 55558"/>
              <a:gd name="adj2" fmla="val -1122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men and women say above and match the examples to the rules.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919223"/>
              </p:ext>
            </p:extLst>
          </p:nvPr>
        </p:nvGraphicFramePr>
        <p:xfrm>
          <a:off x="630134" y="3986475"/>
          <a:ext cx="9087072" cy="215521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543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3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give instructions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or orders.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give strong instructions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talk about obligations or rules.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30134" y="5180096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1. Turn to page 31 in your books.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272313" y="5218938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2. You must buy a ticket for the train.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0134" y="5665307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3. Don’t speak Spanish in class.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272313" y="5632584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4. You mustn’t take photos in the museum.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5469978" y="3137431"/>
            <a:ext cx="4171388" cy="762915"/>
          </a:xfrm>
          <a:prstGeom prst="wedgeRoundRectCallout">
            <a:avLst>
              <a:gd name="adj1" fmla="val 55558"/>
              <a:gd name="adj2" fmla="val -1122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match the headings: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744449" y="3445147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i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m</a:t>
            </a:r>
            <a:r>
              <a:rPr lang="en-GB" sz="1600" b="1" i="1" u="sng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ust</a:t>
            </a:r>
            <a:r>
              <a:rPr lang="en-GB" sz="1600" b="1" i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/mustn’t</a:t>
            </a:r>
            <a:endParaRPr lang="en-GB" sz="1600" b="1" i="1" u="sng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73248" y="3444947"/>
            <a:ext cx="44448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imperatives</a:t>
            </a:r>
            <a:endParaRPr lang="en-GB" sz="1600" b="1" u="sng" dirty="0">
              <a:solidFill>
                <a:schemeClr val="bg1"/>
              </a:solidFill>
            </a:endParaRPr>
          </a:p>
        </p:txBody>
      </p: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5AC547CF-E101-4971-9EFB-19495FEE826D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0.08125 0.0930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96296E-6 L -0.44245 0.0930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2" y="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" grpId="0"/>
      <p:bldP spid="42" grpId="0"/>
      <p:bldP spid="43" grpId="0"/>
      <p:bldP spid="44" grpId="0"/>
      <p:bldP spid="45" grpId="0" animBg="1"/>
      <p:bldP spid="46" grpId="0"/>
      <p:bldP spid="46" grpId="1"/>
      <p:bldP spid="47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imperatives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7" y="1659687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2017853" y="1755484"/>
            <a:ext cx="1396080" cy="970423"/>
          </a:xfrm>
          <a:prstGeom prst="wedgeRoundRectCallout">
            <a:avLst>
              <a:gd name="adj1" fmla="val -64216"/>
              <a:gd name="adj2" fmla="val 3135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Turn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page 31 in your books.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036" y="3977513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7145459" y="4223107"/>
            <a:ext cx="2141346" cy="970422"/>
          </a:xfrm>
          <a:prstGeom prst="wedgeRoundRectCallout">
            <a:avLst>
              <a:gd name="adj1" fmla="val 5734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take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photos in the museum.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951" y="1644382"/>
            <a:ext cx="1239894" cy="1239894"/>
          </a:xfrm>
          <a:prstGeom prst="rect">
            <a:avLst/>
          </a:prstGeom>
        </p:spPr>
      </p:pic>
      <p:sp>
        <p:nvSpPr>
          <p:cNvPr id="33" name="Rounded Rectangular Callout 32"/>
          <p:cNvSpPr/>
          <p:nvPr/>
        </p:nvSpPr>
        <p:spPr>
          <a:xfrm>
            <a:off x="7391482" y="1818567"/>
            <a:ext cx="2012681" cy="864609"/>
          </a:xfrm>
          <a:prstGeom prst="wedgeRoundRectCallout">
            <a:avLst>
              <a:gd name="adj1" fmla="val 64483"/>
              <a:gd name="adj2" fmla="val 1609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speak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Spanish in class.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27" y="4446418"/>
            <a:ext cx="1239894" cy="1200059"/>
          </a:xfrm>
          <a:prstGeom prst="rect">
            <a:avLst/>
          </a:prstGeom>
        </p:spPr>
      </p:pic>
      <p:sp>
        <p:nvSpPr>
          <p:cNvPr id="38" name="Rounded Rectangular Callout 37"/>
          <p:cNvSpPr/>
          <p:nvPr/>
        </p:nvSpPr>
        <p:spPr>
          <a:xfrm>
            <a:off x="2096841" y="4406583"/>
            <a:ext cx="1757707" cy="744251"/>
          </a:xfrm>
          <a:prstGeom prst="wedgeRoundRectCallout">
            <a:avLst>
              <a:gd name="adj1" fmla="val -62585"/>
              <a:gd name="adj2" fmla="val 2433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buy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 ticket for the train.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84" y="484506"/>
            <a:ext cx="981572" cy="981572"/>
          </a:xfrm>
          <a:prstGeom prst="rect">
            <a:avLst/>
          </a:prstGeom>
        </p:spPr>
      </p:pic>
      <p:sp>
        <p:nvSpPr>
          <p:cNvPr id="45" name="Rounded Rectangular Callout 44"/>
          <p:cNvSpPr/>
          <p:nvPr/>
        </p:nvSpPr>
        <p:spPr>
          <a:xfrm>
            <a:off x="3516160" y="1691580"/>
            <a:ext cx="1713575" cy="1020212"/>
          </a:xfrm>
          <a:prstGeom prst="wedgeRoundRectCallout">
            <a:avLst>
              <a:gd name="adj1" fmla="val 59637"/>
              <a:gd name="adj2" fmla="val -443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an instruction from a teacher.</a:t>
            </a:r>
          </a:p>
        </p:txBody>
      </p:sp>
      <p:sp>
        <p:nvSpPr>
          <p:cNvPr id="22" name="Shape 82"/>
          <p:cNvSpPr txBox="1">
            <a:spLocks/>
          </p:cNvSpPr>
          <p:nvPr/>
        </p:nvSpPr>
        <p:spPr>
          <a:xfrm>
            <a:off x="450600" y="1000582"/>
            <a:ext cx="99626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imperatives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give instructions or orders.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Shape 82"/>
          <p:cNvSpPr txBox="1">
            <a:spLocks/>
          </p:cNvSpPr>
          <p:nvPr/>
        </p:nvSpPr>
        <p:spPr>
          <a:xfrm>
            <a:off x="450600" y="3432875"/>
            <a:ext cx="99626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use </a:t>
            </a:r>
            <a:r>
              <a:rPr lang="en-US" sz="25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must/mustn’t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give strong instructions or talk about obligations or rules.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5328494" y="2147742"/>
            <a:ext cx="1724200" cy="1020212"/>
          </a:xfrm>
          <a:prstGeom prst="wedgeRoundRectCallout">
            <a:avLst>
              <a:gd name="adj1" fmla="val 59637"/>
              <a:gd name="adj2" fmla="val -443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an order from a teacher.</a:t>
            </a:r>
          </a:p>
        </p:txBody>
      </p:sp>
      <p:sp>
        <p:nvSpPr>
          <p:cNvPr id="25" name="Arc 24"/>
          <p:cNvSpPr/>
          <p:nvPr/>
        </p:nvSpPr>
        <p:spPr>
          <a:xfrm rot="8924958" flipH="1">
            <a:off x="6807301" y="2005284"/>
            <a:ext cx="1468375" cy="881568"/>
          </a:xfrm>
          <a:prstGeom prst="arc">
            <a:avLst>
              <a:gd name="adj1" fmla="val 10872353"/>
              <a:gd name="adj2" fmla="val 185763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Arc 26"/>
          <p:cNvSpPr/>
          <p:nvPr/>
        </p:nvSpPr>
        <p:spPr>
          <a:xfrm rot="9758862">
            <a:off x="2502144" y="1150116"/>
            <a:ext cx="1836736" cy="881568"/>
          </a:xfrm>
          <a:prstGeom prst="arc">
            <a:avLst>
              <a:gd name="adj1" fmla="val 14390841"/>
              <a:gd name="adj2" fmla="val 185763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248352" y="5285725"/>
            <a:ext cx="1713575" cy="1020212"/>
          </a:xfrm>
          <a:prstGeom prst="wedgeRoundRectCallout">
            <a:avLst>
              <a:gd name="adj1" fmla="val 59637"/>
              <a:gd name="adj2" fmla="val -443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strong instruction or an obligation.</a:t>
            </a:r>
          </a:p>
        </p:txBody>
      </p:sp>
      <p:sp>
        <p:nvSpPr>
          <p:cNvPr id="31" name="Arc 30"/>
          <p:cNvSpPr/>
          <p:nvPr/>
        </p:nvSpPr>
        <p:spPr>
          <a:xfrm rot="13124688">
            <a:off x="2936181" y="4452682"/>
            <a:ext cx="1836736" cy="881568"/>
          </a:xfrm>
          <a:prstGeom prst="arc">
            <a:avLst>
              <a:gd name="adj1" fmla="val 14390841"/>
              <a:gd name="adj2" fmla="val 185763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5156653" y="4172884"/>
            <a:ext cx="1713575" cy="1020212"/>
          </a:xfrm>
          <a:prstGeom prst="wedgeRoundRectCallout">
            <a:avLst>
              <a:gd name="adj1" fmla="val 59637"/>
              <a:gd name="adj2" fmla="val -443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rule.</a:t>
            </a:r>
          </a:p>
        </p:txBody>
      </p:sp>
      <p:sp>
        <p:nvSpPr>
          <p:cNvPr id="36" name="Arc 35"/>
          <p:cNvSpPr/>
          <p:nvPr/>
        </p:nvSpPr>
        <p:spPr>
          <a:xfrm rot="8924958" flipH="1">
            <a:off x="6261920" y="4122092"/>
            <a:ext cx="1468375" cy="881568"/>
          </a:xfrm>
          <a:prstGeom prst="arc">
            <a:avLst>
              <a:gd name="adj1" fmla="val 10872353"/>
              <a:gd name="adj2" fmla="val 185763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Pentagon 36"/>
          <p:cNvSpPr/>
          <p:nvPr/>
        </p:nvSpPr>
        <p:spPr>
          <a:xfrm>
            <a:off x="8967234" y="5440813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41" name="Footer Placeholder 1">
            <a:extLst>
              <a:ext uri="{FF2B5EF4-FFF2-40B4-BE49-F238E27FC236}">
                <a16:creationId xmlns:a16="http://schemas.microsoft.com/office/drawing/2014/main" id="{204276DF-4143-48E3-9F8B-D6B185096BB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8217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38" grpId="0" animBg="1"/>
      <p:bldP spid="45" grpId="0" animBg="1"/>
      <p:bldP spid="22" grpId="0"/>
      <p:bldP spid="23" grpId="0"/>
      <p:bldP spid="24" grpId="0" animBg="1"/>
      <p:bldP spid="25" grpId="0" animBg="1"/>
      <p:bldP spid="27" grpId="0" animBg="1"/>
      <p:bldP spid="29" grpId="0" animBg="1"/>
      <p:bldP spid="31" grpId="0" animBg="1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imperatives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866170" y="1086371"/>
            <a:ext cx="1778556" cy="1355073"/>
          </a:xfrm>
          <a:prstGeom prst="wedgeRoundRectCallout">
            <a:avLst>
              <a:gd name="adj1" fmla="val -64216"/>
              <a:gd name="adj2" fmla="val 3135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Turn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page 31 in your books.</a:t>
            </a:r>
          </a:p>
        </p:txBody>
      </p:sp>
      <p:sp>
        <p:nvSpPr>
          <p:cNvPr id="48" name="Rounded Rectangular Callout 47"/>
          <p:cNvSpPr/>
          <p:nvPr/>
        </p:nvSpPr>
        <p:spPr>
          <a:xfrm>
            <a:off x="9129932" y="1033466"/>
            <a:ext cx="2248652" cy="1407977"/>
          </a:xfrm>
          <a:prstGeom prst="wedgeRoundRectCallout">
            <a:avLst>
              <a:gd name="adj1" fmla="val 5734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take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photos in the museum.</a:t>
            </a:r>
          </a:p>
        </p:txBody>
      </p:sp>
      <p:sp>
        <p:nvSpPr>
          <p:cNvPr id="50" name="Rounded Rectangular Callout 49"/>
          <p:cNvSpPr/>
          <p:nvPr/>
        </p:nvSpPr>
        <p:spPr>
          <a:xfrm>
            <a:off x="6194004" y="1150613"/>
            <a:ext cx="2582883" cy="1185367"/>
          </a:xfrm>
          <a:prstGeom prst="wedgeRoundRectCallout">
            <a:avLst>
              <a:gd name="adj1" fmla="val 29193"/>
              <a:gd name="adj2" fmla="val -64699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speak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Spanish in class.</a:t>
            </a:r>
          </a:p>
        </p:txBody>
      </p:sp>
      <p:sp>
        <p:nvSpPr>
          <p:cNvPr id="52" name="Rounded Rectangular Callout 51"/>
          <p:cNvSpPr/>
          <p:nvPr/>
        </p:nvSpPr>
        <p:spPr>
          <a:xfrm>
            <a:off x="3183518" y="1224096"/>
            <a:ext cx="2471694" cy="1202299"/>
          </a:xfrm>
          <a:prstGeom prst="wedgeRoundRectCallout">
            <a:avLst>
              <a:gd name="adj1" fmla="val -58601"/>
              <a:gd name="adj2" fmla="val -4002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buy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ticket for the train.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05" y="3554684"/>
            <a:ext cx="1060418" cy="1060418"/>
          </a:xfrm>
          <a:prstGeom prst="rect">
            <a:avLst/>
          </a:prstGeom>
        </p:spPr>
      </p:pic>
      <p:sp>
        <p:nvSpPr>
          <p:cNvPr id="54" name="Rounded Rectangular Callout 53"/>
          <p:cNvSpPr/>
          <p:nvPr/>
        </p:nvSpPr>
        <p:spPr>
          <a:xfrm>
            <a:off x="1705292" y="2613453"/>
            <a:ext cx="2487649" cy="2900962"/>
          </a:xfrm>
          <a:prstGeom prst="wedgeRoundRectCallout">
            <a:avLst>
              <a:gd name="adj1" fmla="val -55732"/>
              <a:gd name="adj2" fmla="val -75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 and complete the table with these words.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337009"/>
              </p:ext>
            </p:extLst>
          </p:nvPr>
        </p:nvGraphicFramePr>
        <p:xfrm>
          <a:off x="4346917" y="3072455"/>
          <a:ext cx="7478428" cy="217667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473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4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must/mustn’t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imperatives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+                         +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positive: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negative: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+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4828"/>
              </p:ext>
            </p:extLst>
          </p:nvPr>
        </p:nvGraphicFramePr>
        <p:xfrm>
          <a:off x="2066343" y="3917687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153830"/>
              </p:ext>
            </p:extLst>
          </p:nvPr>
        </p:nvGraphicFramePr>
        <p:xfrm>
          <a:off x="4388392" y="3704354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?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648531"/>
              </p:ext>
            </p:extLst>
          </p:nvPr>
        </p:nvGraphicFramePr>
        <p:xfrm>
          <a:off x="5905388" y="3603970"/>
          <a:ext cx="1141860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must/ mustn’t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91297"/>
              </p:ext>
            </p:extLst>
          </p:nvPr>
        </p:nvGraphicFramePr>
        <p:xfrm>
          <a:off x="2025525" y="4933938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170787"/>
              </p:ext>
            </p:extLst>
          </p:nvPr>
        </p:nvGraphicFramePr>
        <p:xfrm>
          <a:off x="7422384" y="3704353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?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273787"/>
              </p:ext>
            </p:extLst>
          </p:nvPr>
        </p:nvGraphicFramePr>
        <p:xfrm>
          <a:off x="8911244" y="3751544"/>
          <a:ext cx="2847698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47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no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changes to the verb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13852"/>
              </p:ext>
            </p:extLst>
          </p:nvPr>
        </p:nvGraphicFramePr>
        <p:xfrm>
          <a:off x="2050363" y="4420078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26190"/>
              </p:ext>
            </p:extLst>
          </p:nvPr>
        </p:nvGraphicFramePr>
        <p:xfrm>
          <a:off x="8926849" y="4675556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134933"/>
              </p:ext>
            </p:extLst>
          </p:nvPr>
        </p:nvGraphicFramePr>
        <p:xfrm>
          <a:off x="10376097" y="4663190"/>
          <a:ext cx="1141860" cy="3783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Footer Placeholder 1">
            <a:extLst>
              <a:ext uri="{FF2B5EF4-FFF2-40B4-BE49-F238E27FC236}">
                <a16:creationId xmlns:a16="http://schemas.microsoft.com/office/drawing/2014/main" id="{46112DB9-A790-4857-9D44-E7D2B85DBF5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4149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59259E-6 L 0.18984 -0.0275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2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7.40741E-7 L 0.44245 -0.1756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7" y="-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56615 0.0370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7" y="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imperatives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must/mustn’t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866170" y="1086371"/>
            <a:ext cx="1778556" cy="1355073"/>
          </a:xfrm>
          <a:prstGeom prst="wedgeRoundRectCallout">
            <a:avLst>
              <a:gd name="adj1" fmla="val -64216"/>
              <a:gd name="adj2" fmla="val 3135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Turn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page 31 in your books.</a:t>
            </a:r>
          </a:p>
        </p:txBody>
      </p:sp>
      <p:sp>
        <p:nvSpPr>
          <p:cNvPr id="48" name="Rounded Rectangular Callout 47"/>
          <p:cNvSpPr/>
          <p:nvPr/>
        </p:nvSpPr>
        <p:spPr>
          <a:xfrm>
            <a:off x="9129932" y="1033466"/>
            <a:ext cx="2248652" cy="1407977"/>
          </a:xfrm>
          <a:prstGeom prst="wedgeRoundRectCallout">
            <a:avLst>
              <a:gd name="adj1" fmla="val 57340"/>
              <a:gd name="adj2" fmla="val 187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take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photos in the museum.</a:t>
            </a:r>
          </a:p>
        </p:txBody>
      </p:sp>
      <p:sp>
        <p:nvSpPr>
          <p:cNvPr id="50" name="Rounded Rectangular Callout 49"/>
          <p:cNvSpPr/>
          <p:nvPr/>
        </p:nvSpPr>
        <p:spPr>
          <a:xfrm>
            <a:off x="6194004" y="1150613"/>
            <a:ext cx="2582883" cy="1185367"/>
          </a:xfrm>
          <a:prstGeom prst="wedgeRoundRectCallout">
            <a:avLst>
              <a:gd name="adj1" fmla="val 29193"/>
              <a:gd name="adj2" fmla="val -64699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speak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Spanish in class.</a:t>
            </a:r>
          </a:p>
        </p:txBody>
      </p:sp>
      <p:sp>
        <p:nvSpPr>
          <p:cNvPr id="52" name="Rounded Rectangular Callout 51"/>
          <p:cNvSpPr/>
          <p:nvPr/>
        </p:nvSpPr>
        <p:spPr>
          <a:xfrm>
            <a:off x="3183518" y="1224096"/>
            <a:ext cx="2471694" cy="1202299"/>
          </a:xfrm>
          <a:prstGeom prst="wedgeRoundRectCallout">
            <a:avLst>
              <a:gd name="adj1" fmla="val -58601"/>
              <a:gd name="adj2" fmla="val -4002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buy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ticket for the train.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595555"/>
              </p:ext>
            </p:extLst>
          </p:nvPr>
        </p:nvGraphicFramePr>
        <p:xfrm>
          <a:off x="866170" y="2877236"/>
          <a:ext cx="10512414" cy="130321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690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0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0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must/mustn’t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imperatives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740">
                <a:tc rowSpan="2"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 +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must/mustn’t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          must                  buy (a ticket.)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          mustn’t              take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(photos.)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changes to the verb</a:t>
                      </a:r>
                    </a:p>
                    <a:p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Turn to page 31.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verb infinitive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 </a:t>
                      </a:r>
                      <a:r>
                        <a:rPr lang="en-GB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speak (Spanish.)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71" y="4502921"/>
            <a:ext cx="1060418" cy="1060418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2195311" y="4402328"/>
            <a:ext cx="2487649" cy="1161011"/>
          </a:xfrm>
          <a:prstGeom prst="wedgeRoundRectCallout">
            <a:avLst>
              <a:gd name="adj1" fmla="val -55732"/>
              <a:gd name="adj2" fmla="val -75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infinitive of the verb is what you find in a dictionary (but with no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here).</a:t>
            </a:r>
          </a:p>
        </p:txBody>
      </p:sp>
      <p:sp>
        <p:nvSpPr>
          <p:cNvPr id="22" name="Arc 21"/>
          <p:cNvSpPr/>
          <p:nvPr/>
        </p:nvSpPr>
        <p:spPr>
          <a:xfrm rot="4865327" flipH="1">
            <a:off x="3544569" y="3109622"/>
            <a:ext cx="1273289" cy="1643335"/>
          </a:xfrm>
          <a:prstGeom prst="arc">
            <a:avLst>
              <a:gd name="adj1" fmla="val 12352585"/>
              <a:gd name="adj2" fmla="val 178356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5500344" y="4663837"/>
            <a:ext cx="2487649" cy="637991"/>
          </a:xfrm>
          <a:prstGeom prst="wedgeRoundRectCallout">
            <a:avLst>
              <a:gd name="adj1" fmla="val -55732"/>
              <a:gd name="adj2" fmla="val -75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Look! It doesn’t change!</a:t>
            </a:r>
          </a:p>
        </p:txBody>
      </p:sp>
      <p:sp>
        <p:nvSpPr>
          <p:cNvPr id="24" name="Arc 23"/>
          <p:cNvSpPr/>
          <p:nvPr/>
        </p:nvSpPr>
        <p:spPr>
          <a:xfrm rot="4865327" flipH="1">
            <a:off x="4620104" y="3794574"/>
            <a:ext cx="1273289" cy="1643335"/>
          </a:xfrm>
          <a:prstGeom prst="arc">
            <a:avLst>
              <a:gd name="adj1" fmla="val 15058856"/>
              <a:gd name="adj2" fmla="val 178356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8434688" y="4452465"/>
            <a:ext cx="2701885" cy="1203897"/>
          </a:xfrm>
          <a:prstGeom prst="wedgeRoundRectCallout">
            <a:avLst>
              <a:gd name="adj1" fmla="val -57752"/>
              <a:gd name="adj2" fmla="val -2226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there is no person (subject) with the imperative. We start the imperative with the verb.</a:t>
            </a:r>
          </a:p>
        </p:txBody>
      </p:sp>
      <p:sp>
        <p:nvSpPr>
          <p:cNvPr id="15" name="Arc 14"/>
          <p:cNvSpPr/>
          <p:nvPr/>
        </p:nvSpPr>
        <p:spPr>
          <a:xfrm rot="4865327" flipH="1">
            <a:off x="7598438" y="3796370"/>
            <a:ext cx="1273289" cy="1643335"/>
          </a:xfrm>
          <a:prstGeom prst="arc">
            <a:avLst>
              <a:gd name="adj1" fmla="val 16185586"/>
              <a:gd name="adj2" fmla="val 178356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8858594" y="5760194"/>
            <a:ext cx="2791327" cy="80489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Think about pronunciation...</a:t>
            </a:r>
          </a:p>
        </p:txBody>
      </p:sp>
      <p:sp>
        <p:nvSpPr>
          <p:cNvPr id="17" name="Arc 16"/>
          <p:cNvSpPr/>
          <p:nvPr/>
        </p:nvSpPr>
        <p:spPr>
          <a:xfrm rot="6154926" flipH="1">
            <a:off x="4719922" y="1109672"/>
            <a:ext cx="1365464" cy="7105110"/>
          </a:xfrm>
          <a:prstGeom prst="arc">
            <a:avLst>
              <a:gd name="adj1" fmla="val 16550932"/>
              <a:gd name="adj2" fmla="val 192054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1129C836-CDA6-4FC1-BBD9-139E618E278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7611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Think about pronunciation…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6364883" y="1118261"/>
            <a:ext cx="3520645" cy="797021"/>
          </a:xfrm>
          <a:prstGeom prst="wedgeRoundRectCallout">
            <a:avLst>
              <a:gd name="adj1" fmla="val 55624"/>
              <a:gd name="adj2" fmla="val -334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Listen to your teacher say these phrases and repeat.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04" y="1345088"/>
            <a:ext cx="1239894" cy="12398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737" y="1345088"/>
            <a:ext cx="1239894" cy="12398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04" y="3977917"/>
            <a:ext cx="1239894" cy="123989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782" y="3977917"/>
            <a:ext cx="1239894" cy="123989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2007270" y="1209274"/>
            <a:ext cx="1672895" cy="906129"/>
          </a:xfrm>
          <a:prstGeom prst="wedgeRoundRectCallout">
            <a:avLst>
              <a:gd name="adj1" fmla="val -60138"/>
              <a:gd name="adj2" fmla="val 3072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late.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2124246" y="3977917"/>
            <a:ext cx="1672895" cy="757856"/>
          </a:xfrm>
          <a:prstGeom prst="wedgeRoundRectCallout">
            <a:avLst>
              <a:gd name="adj1" fmla="val -65848"/>
              <a:gd name="adj2" fmla="val 4643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mustn’t eat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chocolate before dinner.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1801699" y="2725734"/>
            <a:ext cx="2108452" cy="795388"/>
          </a:xfrm>
          <a:prstGeom prst="wedgeRoundRectCallout">
            <a:avLst>
              <a:gd name="adj1" fmla="val 39392"/>
              <a:gd name="adj2" fmla="val -101845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speak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English in class.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4289183" y="2725734"/>
            <a:ext cx="1674889" cy="827226"/>
          </a:xfrm>
          <a:prstGeom prst="wedgeRoundRectCallout">
            <a:avLst>
              <a:gd name="adj1" fmla="val -21794"/>
              <a:gd name="adj2" fmla="val 94192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</a:t>
            </a:r>
            <a:r>
              <a:rPr lang="en-US" sz="1600" b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organise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your room today!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6660810" y="2407907"/>
            <a:ext cx="3520645" cy="797021"/>
          </a:xfrm>
          <a:prstGeom prst="wedgeRoundRectCallout">
            <a:avLst>
              <a:gd name="adj1" fmla="val 55624"/>
              <a:gd name="adj2" fmla="val -334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we pronounce the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at the end of the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must?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63" y="675388"/>
            <a:ext cx="1239894" cy="1239894"/>
          </a:xfrm>
          <a:prstGeom prst="rect">
            <a:avLst/>
          </a:prstGeom>
        </p:spPr>
      </p:pic>
      <p:sp>
        <p:nvSpPr>
          <p:cNvPr id="35" name="Shape 87"/>
          <p:cNvSpPr/>
          <p:nvPr/>
        </p:nvSpPr>
        <p:spPr>
          <a:xfrm>
            <a:off x="10459720" y="2521691"/>
            <a:ext cx="1184446" cy="1031269"/>
          </a:xfrm>
          <a:prstGeom prst="cloudCallout">
            <a:avLst>
              <a:gd name="adj1" fmla="val -72620"/>
              <a:gd name="adj2" fmla="val -567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6694518" y="3579406"/>
            <a:ext cx="3520645" cy="797021"/>
          </a:xfrm>
          <a:prstGeom prst="wedgeRoundRectCallout">
            <a:avLst>
              <a:gd name="adj1" fmla="val 54849"/>
              <a:gd name="adj2" fmla="val -4886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listen to these phrases and repeat. 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5964072" y="4700769"/>
            <a:ext cx="3520645" cy="797021"/>
          </a:xfrm>
          <a:prstGeom prst="wedgeRoundRectCallout">
            <a:avLst>
              <a:gd name="adj1" fmla="val 55624"/>
              <a:gd name="adj2" fmla="val -334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we pronounce the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now? Why? </a:t>
            </a:r>
          </a:p>
        </p:txBody>
      </p:sp>
      <p:sp>
        <p:nvSpPr>
          <p:cNvPr id="38" name="Shape 87"/>
          <p:cNvSpPr/>
          <p:nvPr/>
        </p:nvSpPr>
        <p:spPr>
          <a:xfrm>
            <a:off x="9321420" y="5143303"/>
            <a:ext cx="2652566" cy="1457929"/>
          </a:xfrm>
          <a:prstGeom prst="cloudCallout">
            <a:avLst>
              <a:gd name="adj1" fmla="val -54098"/>
              <a:gd name="adj2" fmla="val -318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Yes, because the next word starts with a vowel.</a:t>
            </a: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00B97CA7-227E-4405-9FF3-EDD07E29CAF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Think about pronunciation…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4017025" y="2172499"/>
            <a:ext cx="2383776" cy="797021"/>
          </a:xfrm>
          <a:prstGeom prst="wedgeRoundRectCallout">
            <a:avLst>
              <a:gd name="adj1" fmla="val 56197"/>
              <a:gd name="adj2" fmla="val -434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don’t pronounce this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986175"/>
            <a:ext cx="1239894" cy="12398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160" y="1986652"/>
            <a:ext cx="1239894" cy="12398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4757312"/>
            <a:ext cx="1239894" cy="123989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160" y="4144677"/>
            <a:ext cx="1239894" cy="123989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2019477" y="2101442"/>
            <a:ext cx="1777766" cy="906129"/>
          </a:xfrm>
          <a:prstGeom prst="wedgeRoundRectCallout">
            <a:avLst>
              <a:gd name="adj1" fmla="val -60138"/>
              <a:gd name="adj2" fmla="val 3072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mustn’t be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late.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1859862" y="4492284"/>
            <a:ext cx="4096400" cy="757856"/>
          </a:xfrm>
          <a:prstGeom prst="wedgeRoundRectCallout">
            <a:avLst>
              <a:gd name="adj1" fmla="val -56519"/>
              <a:gd name="adj2" fmla="val 2843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mustn’t eat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chocolate before dinner.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6851370" y="2212183"/>
            <a:ext cx="2108452" cy="795388"/>
          </a:xfrm>
          <a:prstGeom prst="wedgeRoundRectCallout">
            <a:avLst>
              <a:gd name="adj1" fmla="val 69167"/>
              <a:gd name="adj2" fmla="val -91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speak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English in class.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235212" y="4542294"/>
            <a:ext cx="3044913" cy="827226"/>
          </a:xfrm>
          <a:prstGeom prst="wedgeRoundRectCallout">
            <a:avLst>
              <a:gd name="adj1" fmla="val 61126"/>
              <a:gd name="adj2" fmla="val -1799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must </a:t>
            </a:r>
            <a:r>
              <a:rPr lang="en-US" sz="1600" b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organise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your room today!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054" y="430426"/>
            <a:ext cx="1023551" cy="1023551"/>
          </a:xfrm>
          <a:prstGeom prst="rect">
            <a:avLst/>
          </a:prstGeom>
        </p:spPr>
      </p:pic>
      <p:sp>
        <p:nvSpPr>
          <p:cNvPr id="19" name="Shape 82"/>
          <p:cNvSpPr txBox="1">
            <a:spLocks/>
          </p:cNvSpPr>
          <p:nvPr/>
        </p:nvSpPr>
        <p:spPr>
          <a:xfrm>
            <a:off x="464549" y="942202"/>
            <a:ext cx="1123158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don’t pronounce the -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mustn’t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when the next word starts with a consonant.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3006689" y="2202004"/>
            <a:ext cx="1310162" cy="1643335"/>
          </a:xfrm>
          <a:prstGeom prst="arc">
            <a:avLst>
              <a:gd name="adj1" fmla="val 14247847"/>
              <a:gd name="adj2" fmla="val 1791640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Arc 14"/>
          <p:cNvSpPr/>
          <p:nvPr/>
        </p:nvSpPr>
        <p:spPr>
          <a:xfrm>
            <a:off x="5927895" y="2172499"/>
            <a:ext cx="2570694" cy="1643335"/>
          </a:xfrm>
          <a:prstGeom prst="arc">
            <a:avLst>
              <a:gd name="adj1" fmla="val 12891186"/>
              <a:gd name="adj2" fmla="val 1927504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1746625" y="3098419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23" name="Arc 22"/>
          <p:cNvSpPr/>
          <p:nvPr/>
        </p:nvSpPr>
        <p:spPr>
          <a:xfrm rot="916881" flipH="1">
            <a:off x="2654301" y="2070013"/>
            <a:ext cx="768629" cy="1300489"/>
          </a:xfrm>
          <a:prstGeom prst="arc">
            <a:avLst>
              <a:gd name="adj1" fmla="val 6604865"/>
              <a:gd name="adj2" fmla="val 1311141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6511978" y="3144902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26" name="Arc 25"/>
          <p:cNvSpPr/>
          <p:nvPr/>
        </p:nvSpPr>
        <p:spPr>
          <a:xfrm rot="916881" flipH="1">
            <a:off x="7420406" y="2059059"/>
            <a:ext cx="726095" cy="1300489"/>
          </a:xfrm>
          <a:prstGeom prst="arc">
            <a:avLst>
              <a:gd name="adj1" fmla="val 6604865"/>
              <a:gd name="adj2" fmla="val 123790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Shape 82"/>
          <p:cNvSpPr txBox="1">
            <a:spLocks/>
          </p:cNvSpPr>
          <p:nvPr/>
        </p:nvSpPr>
        <p:spPr>
          <a:xfrm>
            <a:off x="340471" y="3887651"/>
            <a:ext cx="1123158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link the -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the next word when it starts with a vowel.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5138137" y="5507818"/>
            <a:ext cx="1262664" cy="797021"/>
          </a:xfrm>
          <a:prstGeom prst="wedgeRoundRectCallout">
            <a:avLst>
              <a:gd name="adj1" fmla="val 31006"/>
              <a:gd name="adj2" fmla="val -7455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links</a:t>
            </a:r>
          </a:p>
        </p:txBody>
      </p:sp>
      <p:sp>
        <p:nvSpPr>
          <p:cNvPr id="35" name="Arc 34"/>
          <p:cNvSpPr/>
          <p:nvPr/>
        </p:nvSpPr>
        <p:spPr>
          <a:xfrm rot="3122074" flipH="1">
            <a:off x="6347521" y="4570351"/>
            <a:ext cx="1069805" cy="1464757"/>
          </a:xfrm>
          <a:prstGeom prst="arc">
            <a:avLst>
              <a:gd name="adj1" fmla="val 6604865"/>
              <a:gd name="adj2" fmla="val 1430341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Arc 35"/>
          <p:cNvSpPr/>
          <p:nvPr/>
        </p:nvSpPr>
        <p:spPr>
          <a:xfrm rot="6786047" flipH="1" flipV="1">
            <a:off x="3820854" y="3931177"/>
            <a:ext cx="1011235" cy="2662961"/>
          </a:xfrm>
          <a:prstGeom prst="arc">
            <a:avLst>
              <a:gd name="adj1" fmla="val 6331552"/>
              <a:gd name="adj2" fmla="val 151910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rot="4864726" flipH="1">
            <a:off x="7202265" y="4515624"/>
            <a:ext cx="672635" cy="381774"/>
          </a:xfrm>
          <a:prstGeom prst="arc">
            <a:avLst>
              <a:gd name="adj1" fmla="val 9497726"/>
              <a:gd name="adj2" fmla="val 123660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Arc 37"/>
          <p:cNvSpPr/>
          <p:nvPr/>
        </p:nvSpPr>
        <p:spPr>
          <a:xfrm rot="4864726" flipH="1">
            <a:off x="2818404" y="4534484"/>
            <a:ext cx="672635" cy="381774"/>
          </a:xfrm>
          <a:prstGeom prst="arc">
            <a:avLst>
              <a:gd name="adj1" fmla="val 9497726"/>
              <a:gd name="adj2" fmla="val 123660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Pentagon 38"/>
          <p:cNvSpPr/>
          <p:nvPr/>
        </p:nvSpPr>
        <p:spPr>
          <a:xfrm>
            <a:off x="9880979" y="5764844"/>
            <a:ext cx="2018626" cy="87347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41" name="Footer Placeholder 1">
            <a:extLst>
              <a:ext uri="{FF2B5EF4-FFF2-40B4-BE49-F238E27FC236}">
                <a16:creationId xmlns:a16="http://schemas.microsoft.com/office/drawing/2014/main" id="{EE487049-0B32-4ED4-AA3E-C9D3E9C9BECD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1233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 animBg="1"/>
      <p:bldP spid="31" grpId="0" animBg="1"/>
      <p:bldP spid="32" grpId="0" animBg="1"/>
      <p:bldP spid="19" grpId="0"/>
      <p:bldP spid="20" grpId="0" animBg="1"/>
      <p:bldP spid="15" grpId="0" animBg="1"/>
      <p:bldP spid="16" grpId="0" animBg="1"/>
      <p:bldP spid="23" grpId="0" animBg="1"/>
      <p:bldP spid="24" grpId="0" animBg="1"/>
      <p:bldP spid="26" grpId="0" animBg="1"/>
      <p:bldP spid="27" grpId="0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0601" y="1783313"/>
            <a:ext cx="114299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You………………………….. your mobile phone in your car.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 err="1"/>
              <a:t>You</a:t>
            </a:r>
            <a:r>
              <a:rPr lang="es-MX" sz="1600" dirty="0"/>
              <a:t>…………………………. </a:t>
            </a:r>
            <a:r>
              <a:rPr lang="es-MX" sz="1600" dirty="0" err="1"/>
              <a:t>careful</a:t>
            </a:r>
            <a:r>
              <a:rPr lang="es-MX" sz="1600" dirty="0"/>
              <a:t> </a:t>
            </a:r>
            <a:r>
              <a:rPr lang="es-MX" sz="1600" dirty="0" err="1"/>
              <a:t>when</a:t>
            </a:r>
            <a:r>
              <a:rPr lang="es-MX" sz="1600" dirty="0"/>
              <a:t> </a:t>
            </a:r>
            <a:r>
              <a:rPr lang="es-MX" sz="1600" dirty="0" err="1"/>
              <a:t>crossing</a:t>
            </a:r>
            <a:r>
              <a:rPr lang="es-MX" sz="1600" dirty="0"/>
              <a:t> </a:t>
            </a:r>
            <a:r>
              <a:rPr lang="es-MX" sz="1600" dirty="0" err="1"/>
              <a:t>roads</a:t>
            </a:r>
            <a:r>
              <a:rPr lang="es-MX" sz="1600" dirty="0"/>
              <a:t>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 err="1"/>
              <a:t>You</a:t>
            </a:r>
            <a:r>
              <a:rPr lang="es-MX" sz="1600" dirty="0"/>
              <a:t>…………………………..</a:t>
            </a:r>
            <a:r>
              <a:rPr lang="es-MX" sz="1600" dirty="0" err="1"/>
              <a:t>hard</a:t>
            </a:r>
            <a:r>
              <a:rPr lang="es-MX" sz="1600" dirty="0"/>
              <a:t> </a:t>
            </a:r>
            <a:r>
              <a:rPr lang="es-MX" sz="1600" dirty="0" err="1"/>
              <a:t>for</a:t>
            </a:r>
            <a:r>
              <a:rPr lang="es-MX" sz="1600" dirty="0"/>
              <a:t> </a:t>
            </a:r>
            <a:r>
              <a:rPr lang="es-MX" sz="1600" dirty="0" err="1"/>
              <a:t>exams</a:t>
            </a:r>
            <a:r>
              <a:rPr lang="es-MX" sz="1600" dirty="0"/>
              <a:t>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 err="1"/>
              <a:t>You</a:t>
            </a:r>
            <a:r>
              <a:rPr lang="es-MX" sz="1600" dirty="0"/>
              <a:t>…………………………..</a:t>
            </a:r>
            <a:r>
              <a:rPr lang="es-MX" sz="1600" dirty="0" err="1"/>
              <a:t>from</a:t>
            </a:r>
            <a:r>
              <a:rPr lang="es-MX" sz="1600" dirty="0"/>
              <a:t> </a:t>
            </a:r>
            <a:r>
              <a:rPr lang="es-MX" sz="1600" dirty="0" err="1"/>
              <a:t>friends</a:t>
            </a:r>
            <a:r>
              <a:rPr lang="es-MX" sz="1600" dirty="0"/>
              <a:t> in </a:t>
            </a:r>
            <a:r>
              <a:rPr lang="es-MX" sz="1600" dirty="0" err="1"/>
              <a:t>exams</a:t>
            </a:r>
            <a:r>
              <a:rPr lang="es-MX" sz="1600" dirty="0"/>
              <a:t>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these rules using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mustn’t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one of the verbs in the box.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286134"/>
              </p:ext>
            </p:extLst>
          </p:nvPr>
        </p:nvGraphicFramePr>
        <p:xfrm>
          <a:off x="514983" y="1372389"/>
          <a:ext cx="10058400" cy="4307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750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copy                                        use                                     study                                         be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95082" y="1920122"/>
            <a:ext cx="1394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mustn’t use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95082" y="2410864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must be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595082" y="2901607"/>
            <a:ext cx="12795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must study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595082" y="3386383"/>
            <a:ext cx="14622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mustn’t copy</a:t>
            </a:r>
          </a:p>
        </p:txBody>
      </p:sp>
      <p:sp>
        <p:nvSpPr>
          <p:cNvPr id="35" name="Shape 82"/>
          <p:cNvSpPr txBox="1">
            <a:spLocks/>
          </p:cNvSpPr>
          <p:nvPr/>
        </p:nvSpPr>
        <p:spPr>
          <a:xfrm>
            <a:off x="464551" y="4094536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two halves of the instructions/orders.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4552" y="4611348"/>
            <a:ext cx="3916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1600" dirty="0"/>
              <a:t>Cook…</a:t>
            </a:r>
          </a:p>
          <a:p>
            <a:pPr marL="342900" indent="-342900">
              <a:buAutoNum type="arabicPeriod"/>
            </a:pPr>
            <a:r>
              <a:rPr lang="es-MX" sz="1600" dirty="0" err="1"/>
              <a:t>Close</a:t>
            </a:r>
            <a:r>
              <a:rPr lang="es-MX" sz="1600" dirty="0"/>
              <a:t>...</a:t>
            </a:r>
          </a:p>
          <a:p>
            <a:pPr marL="342900" indent="-342900">
              <a:buAutoNum type="arabicPeriod"/>
            </a:pPr>
            <a:r>
              <a:rPr lang="es-MX" sz="1600" dirty="0" err="1"/>
              <a:t>Go</a:t>
            </a:r>
            <a:r>
              <a:rPr lang="es-MX" sz="1600" dirty="0"/>
              <a:t>…</a:t>
            </a:r>
          </a:p>
          <a:p>
            <a:pPr marL="342900" indent="-342900">
              <a:buAutoNum type="arabicPeriod"/>
            </a:pPr>
            <a:r>
              <a:rPr lang="es-MX" sz="1600" dirty="0" err="1"/>
              <a:t>Don’t</a:t>
            </a:r>
            <a:r>
              <a:rPr lang="es-MX" sz="1600" dirty="0"/>
              <a:t> be…</a:t>
            </a:r>
          </a:p>
          <a:p>
            <a:pPr marL="342900" indent="-342900">
              <a:buAutoNum type="arabicPeriod"/>
            </a:pPr>
            <a:r>
              <a:rPr lang="es-MX" sz="1600" dirty="0" err="1"/>
              <a:t>Don’t</a:t>
            </a:r>
            <a:r>
              <a:rPr lang="es-MX" sz="1600" dirty="0"/>
              <a:t> </a:t>
            </a:r>
            <a:r>
              <a:rPr lang="es-MX" sz="1600" dirty="0" err="1"/>
              <a:t>sit</a:t>
            </a:r>
            <a:r>
              <a:rPr lang="es-MX" sz="1600" dirty="0"/>
              <a:t>… 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4246561" y="4611348"/>
            <a:ext cx="3916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es-MX" sz="1600" dirty="0"/>
              <a:t>late.</a:t>
            </a:r>
          </a:p>
          <a:p>
            <a:pPr marL="342900" indent="-342900">
              <a:buAutoNum type="alphaLcPeriod"/>
            </a:pPr>
            <a:r>
              <a:rPr lang="es-MX" sz="1600" dirty="0" err="1"/>
              <a:t>it</a:t>
            </a:r>
            <a:r>
              <a:rPr lang="es-MX" sz="1600" dirty="0"/>
              <a:t> in </a:t>
            </a:r>
            <a:r>
              <a:rPr lang="es-MX" sz="1600" dirty="0" err="1"/>
              <a:t>the</a:t>
            </a:r>
            <a:r>
              <a:rPr lang="es-MX" sz="1600" dirty="0"/>
              <a:t> oven </a:t>
            </a:r>
            <a:r>
              <a:rPr lang="es-MX" sz="1600" dirty="0" err="1"/>
              <a:t>for</a:t>
            </a:r>
            <a:r>
              <a:rPr lang="es-MX" sz="1600" dirty="0"/>
              <a:t> 20 minutes.</a:t>
            </a:r>
          </a:p>
          <a:p>
            <a:pPr marL="342900" indent="-342900">
              <a:buAutoNum type="alphaLcPeriod"/>
            </a:pPr>
            <a:r>
              <a:rPr lang="es-MX" sz="1600" dirty="0" err="1"/>
              <a:t>on</a:t>
            </a:r>
            <a:r>
              <a:rPr lang="es-MX" sz="1600" dirty="0"/>
              <a:t> </a:t>
            </a:r>
            <a:r>
              <a:rPr lang="es-MX" sz="1600" dirty="0" err="1"/>
              <a:t>the</a:t>
            </a:r>
            <a:r>
              <a:rPr lang="es-MX" sz="1600" dirty="0"/>
              <a:t> </a:t>
            </a:r>
            <a:r>
              <a:rPr lang="es-MX" sz="1600" dirty="0" err="1"/>
              <a:t>table</a:t>
            </a:r>
            <a:r>
              <a:rPr lang="es-MX" sz="1600" dirty="0"/>
              <a:t>!</a:t>
            </a:r>
          </a:p>
          <a:p>
            <a:pPr marL="342900" indent="-342900">
              <a:buAutoNum type="alphaLcPeriod"/>
            </a:pPr>
            <a:r>
              <a:rPr lang="es-MX" sz="1600" dirty="0" err="1"/>
              <a:t>the</a:t>
            </a:r>
            <a:r>
              <a:rPr lang="es-MX" sz="1600" dirty="0"/>
              <a:t> </a:t>
            </a:r>
            <a:r>
              <a:rPr lang="es-MX" sz="1600" dirty="0" err="1"/>
              <a:t>door</a:t>
            </a:r>
            <a:r>
              <a:rPr lang="es-MX" sz="1600" dirty="0"/>
              <a:t>, </a:t>
            </a:r>
            <a:r>
              <a:rPr lang="es-MX" sz="1600" dirty="0" err="1"/>
              <a:t>please</a:t>
            </a:r>
            <a:r>
              <a:rPr lang="es-MX" sz="1600" dirty="0"/>
              <a:t>.</a:t>
            </a:r>
          </a:p>
          <a:p>
            <a:pPr marL="342900" indent="-342900">
              <a:buAutoNum type="alphaLcPeriod"/>
            </a:pPr>
            <a:r>
              <a:rPr lang="es-MX" sz="1600" dirty="0"/>
              <a:t>to </a:t>
            </a:r>
            <a:r>
              <a:rPr lang="es-MX" sz="1600" dirty="0" err="1"/>
              <a:t>bed</a:t>
            </a:r>
            <a:r>
              <a:rPr lang="es-MX" sz="1600" dirty="0"/>
              <a:t> </a:t>
            </a:r>
            <a:r>
              <a:rPr lang="es-MX" sz="1600" dirty="0" err="1"/>
              <a:t>early</a:t>
            </a:r>
            <a:r>
              <a:rPr lang="es-MX" sz="1600" dirty="0"/>
              <a:t>.</a:t>
            </a:r>
          </a:p>
          <a:p>
            <a:pPr marL="342900" indent="-342900">
              <a:buAutoNum type="alphaLcPeriod"/>
            </a:pPr>
            <a:endParaRPr lang="es-MX" sz="1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95082" y="4795880"/>
            <a:ext cx="2651479" cy="2309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19623" y="5073729"/>
            <a:ext cx="2640791" cy="450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378992" y="5275156"/>
            <a:ext cx="2881422" cy="526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858336" y="4844016"/>
            <a:ext cx="2402078" cy="690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858336" y="5273067"/>
            <a:ext cx="2402078" cy="5333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C6180A74-07A8-4659-87AF-808CC36238A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3943</TotalTime>
  <Words>839</Words>
  <Application>Microsoft Office PowerPoint</Application>
  <PresentationFormat>Widescreen</PresentationFormat>
  <Paragraphs>152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A1 imperatives &amp; must / mustn’t </vt:lpstr>
      <vt:lpstr>The imperative and must/mustn’t can have a similar use.</vt:lpstr>
      <vt:lpstr>Function: imperatives and must/mustn’t</vt:lpstr>
      <vt:lpstr>Function: imperatives and must/mustn’t</vt:lpstr>
      <vt:lpstr>Form: imperatives and must/mustn’t</vt:lpstr>
      <vt:lpstr>Form: imperatives and must/mustn’t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124</cp:revision>
  <dcterms:modified xsi:type="dcterms:W3CDTF">2019-12-05T08:26:21Z</dcterms:modified>
</cp:coreProperties>
</file>